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63" r:id="rId2"/>
    <p:sldId id="257" r:id="rId3"/>
    <p:sldId id="25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88" r:id="rId13"/>
    <p:sldId id="299" r:id="rId14"/>
    <p:sldId id="297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6E8"/>
    <a:srgbClr val="C55BD7"/>
    <a:srgbClr val="497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7" autoAdjust="0"/>
    <p:restoredTop sz="94660"/>
  </p:normalViewPr>
  <p:slideViewPr>
    <p:cSldViewPr snapToGrid="0">
      <p:cViewPr varScale="1">
        <p:scale>
          <a:sx n="94" d="100"/>
          <a:sy n="94" d="100"/>
        </p:scale>
        <p:origin x="234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3185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28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69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190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38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378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735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0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4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94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10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80522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7925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74638"/>
            <a:ext cx="2017713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90989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45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41463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73133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39560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763" y="1628775"/>
            <a:ext cx="39560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98551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66971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35664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78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717016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721588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krato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0756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628775"/>
            <a:ext cx="80645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405563"/>
            <a:ext cx="43910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89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22268"/>
        </a:buClr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22268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tosMultiphysics/GiDInterface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31138"/>
            <a:ext cx="80922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err="1"/>
              <a:t>Kratos</a:t>
            </a:r>
            <a:r>
              <a:rPr lang="en-GB" sz="6600" dirty="0"/>
              <a:t> </a:t>
            </a:r>
          </a:p>
          <a:p>
            <a:r>
              <a:rPr lang="en-GB" sz="6600" dirty="0" err="1"/>
              <a:t>StructuralMechanics</a:t>
            </a:r>
            <a:r>
              <a:rPr lang="en-GB" sz="6600" dirty="0"/>
              <a:t> </a:t>
            </a:r>
          </a:p>
          <a:p>
            <a:r>
              <a:rPr lang="en-GB" sz="6600" dirty="0"/>
              <a:t>interface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6050" y="5892517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Vicente </a:t>
            </a:r>
            <a:r>
              <a:rPr lang="en-GB" dirty="0" err="1"/>
              <a:t>Mataix</a:t>
            </a:r>
            <a:r>
              <a:rPr lang="en-GB" dirty="0"/>
              <a:t> </a:t>
            </a:r>
            <a:r>
              <a:rPr lang="en-GB" dirty="0" err="1"/>
              <a:t>Ferrándiz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</p:spTree>
    <p:extLst>
      <p:ext uri="{BB962C8B-B14F-4D97-AF65-F5344CB8AC3E}">
        <p14:creationId xmlns:p14="http://schemas.microsoft.com/office/powerpoint/2010/main" val="27205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GB" dirty="0"/>
              <a:t>Solution/post-process options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/>
              <a:t>We</a:t>
            </a:r>
            <a:r>
              <a:rPr lang="es-ES" sz="1800" dirty="0"/>
              <a:t> can configure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following</a:t>
            </a:r>
            <a:r>
              <a:rPr lang="es-ES" sz="1800" dirty="0"/>
              <a:t> </a:t>
            </a:r>
            <a:r>
              <a:rPr lang="es-ES" sz="1800" dirty="0" err="1"/>
              <a:t>parameters</a:t>
            </a:r>
            <a:r>
              <a:rPr lang="es-ES" sz="1800" dirty="0"/>
              <a:t> </a:t>
            </a:r>
            <a:r>
              <a:rPr lang="es-ES" sz="1800" dirty="0" err="1"/>
              <a:t>for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post-</a:t>
            </a:r>
            <a:r>
              <a:rPr lang="es-ES" sz="1800" dirty="0" err="1"/>
              <a:t>process</a:t>
            </a:r>
            <a:r>
              <a:rPr lang="es-ES" sz="1800" dirty="0"/>
              <a:t>:		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/>
              <a:t>	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hape 62"/>
          <p:cNvSpPr txBox="1">
            <a:spLocks noGrp="1"/>
          </p:cNvSpPr>
          <p:nvPr>
            <p:ph type="sldNum" idx="12"/>
          </p:nvPr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9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15951"/>
            <a:ext cx="3319713" cy="35483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1986" y="3004616"/>
            <a:ext cx="3121313" cy="157777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43299" y="3861089"/>
            <a:ext cx="420623" cy="76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00601" y="3707200"/>
            <a:ext cx="4519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solidFill>
                  <a:srgbClr val="4A86E8"/>
                </a:solidFill>
              </a:rPr>
              <a:t>Output </a:t>
            </a:r>
            <a:r>
              <a:rPr lang="es-ES" b="1" i="1" dirty="0" err="1">
                <a:solidFill>
                  <a:srgbClr val="4A86E8"/>
                </a:solidFill>
              </a:rPr>
              <a:t>results</a:t>
            </a:r>
            <a:r>
              <a:rPr lang="es-ES" b="1" i="1" dirty="0">
                <a:solidFill>
                  <a:srgbClr val="4A86E8"/>
                </a:solidFill>
              </a:rPr>
              <a:t> (</a:t>
            </a:r>
            <a:r>
              <a:rPr lang="es-ES" b="1" i="1" dirty="0" err="1">
                <a:solidFill>
                  <a:srgbClr val="4A86E8"/>
                </a:solidFill>
              </a:rPr>
              <a:t>depend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on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the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elements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assigned</a:t>
            </a:r>
            <a:r>
              <a:rPr lang="es-ES" b="1" i="1" dirty="0">
                <a:solidFill>
                  <a:srgbClr val="4A86E8"/>
                </a:solidFill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1986" y="2376487"/>
            <a:ext cx="3121313" cy="62812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421986" y="4582391"/>
            <a:ext cx="3121314" cy="118187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43299" y="2698477"/>
            <a:ext cx="420623" cy="76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3922" y="2544998"/>
            <a:ext cx="4299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solidFill>
                  <a:srgbClr val="4A86E8"/>
                </a:solidFill>
              </a:rPr>
              <a:t>Output </a:t>
            </a:r>
            <a:r>
              <a:rPr lang="es-ES" b="1" i="1" dirty="0" err="1">
                <a:solidFill>
                  <a:srgbClr val="4A86E8"/>
                </a:solidFill>
              </a:rPr>
              <a:t>frequency</a:t>
            </a:r>
            <a:endParaRPr lang="es-ES" b="1" i="1" dirty="0">
              <a:solidFill>
                <a:srgbClr val="4A86E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72107" y="5112137"/>
            <a:ext cx="4519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solidFill>
                  <a:srgbClr val="4A86E8"/>
                </a:solidFill>
              </a:rPr>
              <a:t>Output </a:t>
            </a:r>
            <a:r>
              <a:rPr lang="es-ES" b="1" i="1" dirty="0" err="1">
                <a:solidFill>
                  <a:srgbClr val="4A86E8"/>
                </a:solidFill>
              </a:rPr>
              <a:t>format</a:t>
            </a:r>
            <a:endParaRPr lang="es-ES" b="1" i="1" dirty="0">
              <a:solidFill>
                <a:srgbClr val="4A86E8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531997" y="5261709"/>
            <a:ext cx="420623" cy="76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86"/>
          <p:cNvSpPr/>
          <p:nvPr/>
        </p:nvSpPr>
        <p:spPr>
          <a:xfrm>
            <a:off x="6207608" y="2424076"/>
            <a:ext cx="2388618" cy="580540"/>
          </a:xfrm>
          <a:prstGeom prst="roundRect">
            <a:avLst>
              <a:gd name="adj" fmla="val 12298"/>
            </a:avLst>
          </a:prstGeom>
          <a:solidFill>
            <a:srgbClr val="FFD52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 err="1"/>
              <a:t>Remember</a:t>
            </a:r>
            <a:r>
              <a:rPr lang="es-ES" sz="1200" dirty="0"/>
              <a:t> to </a:t>
            </a:r>
            <a:r>
              <a:rPr lang="es-ES" sz="1200" dirty="0" err="1"/>
              <a:t>generate</a:t>
            </a:r>
            <a:r>
              <a:rPr lang="es-ES" sz="1200" dirty="0"/>
              <a:t> </a:t>
            </a:r>
            <a:r>
              <a:rPr lang="es-ES" sz="1200" dirty="0" err="1"/>
              <a:t>mesh</a:t>
            </a:r>
            <a:r>
              <a:rPr lang="es-ES" sz="1200" dirty="0"/>
              <a:t> (</a:t>
            </a:r>
            <a:r>
              <a:rPr lang="es-ES" sz="1200" dirty="0" err="1"/>
              <a:t>Ctrl+G</a:t>
            </a:r>
            <a:r>
              <a:rPr lang="es-ES" sz="1200" dirty="0"/>
              <a:t>) and sabe </a:t>
            </a:r>
            <a:r>
              <a:rPr lang="es-ES" sz="1200" dirty="0" err="1"/>
              <a:t>before</a:t>
            </a:r>
            <a:r>
              <a:rPr lang="es-ES" sz="1200" dirty="0"/>
              <a:t> running </a:t>
            </a:r>
            <a:r>
              <a:rPr lang="es-ES" sz="1200" dirty="0" err="1"/>
              <a:t>simulation</a:t>
            </a:r>
            <a:r>
              <a:rPr lang="es-ES" sz="1200" dirty="0"/>
              <a:t> (F5)</a:t>
            </a:r>
            <a:endParaRPr sz="1200" dirty="0"/>
          </a:p>
        </p:txBody>
      </p:sp>
      <p:pic>
        <p:nvPicPr>
          <p:cNvPr id="22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3674" y="2114085"/>
            <a:ext cx="550826" cy="516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7314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043745"/>
            <a:ext cx="4503710" cy="3993857"/>
          </a:xfrm>
          <a:prstGeom prst="rect">
            <a:avLst/>
          </a:prstGeom>
        </p:spPr>
      </p:pic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GB" dirty="0"/>
              <a:t>Solution/post-process options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/>
              <a:t>After</a:t>
            </a:r>
            <a:r>
              <a:rPr lang="es-ES" sz="1800" dirty="0"/>
              <a:t> running (F5) </a:t>
            </a:r>
            <a:r>
              <a:rPr lang="es-ES" sz="1800" dirty="0" err="1"/>
              <a:t>we</a:t>
            </a:r>
            <a:r>
              <a:rPr lang="es-ES" sz="1800" dirty="0"/>
              <a:t> </a:t>
            </a:r>
            <a:r>
              <a:rPr lang="es-ES" sz="1800" dirty="0" err="1"/>
              <a:t>get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following</a:t>
            </a:r>
            <a:r>
              <a:rPr lang="es-ES" sz="1800" dirty="0"/>
              <a:t> files:		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/>
              <a:t>	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hape 62"/>
          <p:cNvSpPr txBox="1">
            <a:spLocks noGrp="1"/>
          </p:cNvSpPr>
          <p:nvPr>
            <p:ph type="sldNum" idx="12"/>
          </p:nvPr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10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3412" y="2128589"/>
            <a:ext cx="816263" cy="919411"/>
          </a:xfrm>
          <a:prstGeom prst="rect">
            <a:avLst/>
          </a:prstGeom>
          <a:solidFill>
            <a:srgbClr val="4A86E8">
              <a:alpha val="14902"/>
            </a:srgb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1291387" y="2128589"/>
            <a:ext cx="816263" cy="919411"/>
          </a:xfrm>
          <a:prstGeom prst="rect">
            <a:avLst/>
          </a:prstGeom>
          <a:solidFill>
            <a:srgbClr val="FF0000">
              <a:alpha val="14902"/>
            </a:srgb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/>
          <p:cNvSpPr/>
          <p:nvPr/>
        </p:nvSpPr>
        <p:spPr>
          <a:xfrm>
            <a:off x="2155423" y="2128589"/>
            <a:ext cx="816263" cy="919411"/>
          </a:xfrm>
          <a:prstGeom prst="rect">
            <a:avLst/>
          </a:prstGeom>
          <a:solidFill>
            <a:srgbClr val="92D050">
              <a:alpha val="14902"/>
            </a:srgb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3041248" y="3121262"/>
            <a:ext cx="816263" cy="919411"/>
          </a:xfrm>
          <a:prstGeom prst="rect">
            <a:avLst/>
          </a:prstGeom>
          <a:solidFill>
            <a:srgbClr val="7030A0">
              <a:alpha val="14902"/>
            </a:srgb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angle 21"/>
          <p:cNvSpPr/>
          <p:nvPr/>
        </p:nvSpPr>
        <p:spPr>
          <a:xfrm>
            <a:off x="1291386" y="4144478"/>
            <a:ext cx="816263" cy="919411"/>
          </a:xfrm>
          <a:prstGeom prst="rect">
            <a:avLst/>
          </a:prstGeom>
          <a:solidFill>
            <a:schemeClr val="tx1">
              <a:lumMod val="95000"/>
              <a:lumOff val="5000"/>
              <a:alpha val="14902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Shape 90"/>
          <p:cNvSpPr/>
          <p:nvPr/>
        </p:nvSpPr>
        <p:spPr>
          <a:xfrm>
            <a:off x="5010149" y="2185995"/>
            <a:ext cx="3520747" cy="3709355"/>
          </a:xfrm>
          <a:prstGeom prst="roundRect">
            <a:avLst>
              <a:gd name="adj" fmla="val 12298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MainKratos.py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Main script that calls the </a:t>
            </a:r>
            <a:r>
              <a:rPr lang="en-GB" sz="1200" dirty="0" err="1">
                <a:solidFill>
                  <a:srgbClr val="FFFFFF"/>
                </a:solidFill>
              </a:rPr>
              <a:t>Kratos</a:t>
            </a:r>
            <a:r>
              <a:rPr lang="en-GB" sz="1200" dirty="0">
                <a:solidFill>
                  <a:srgbClr val="FFFFFF"/>
                </a:solidFill>
              </a:rPr>
              <a:t> routines</a:t>
            </a:r>
            <a:endParaRPr lang="en-GB" sz="1200" b="1" i="1" dirty="0">
              <a:solidFill>
                <a:srgbClr val="4A86E8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 err="1">
                <a:solidFill>
                  <a:srgbClr val="4A86E8"/>
                </a:solidFill>
              </a:rPr>
              <a:t>ProjectParameters.json</a:t>
            </a:r>
            <a:endParaRPr lang="en-GB" b="1" i="1" dirty="0">
              <a:solidFill>
                <a:srgbClr val="4A86E8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File containing the BC, loads and configurations of the simulation</a:t>
            </a:r>
            <a:endParaRPr lang="en-GB" sz="1200" b="1" i="1" dirty="0">
              <a:solidFill>
                <a:srgbClr val="4A86E8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 err="1">
                <a:solidFill>
                  <a:srgbClr val="4A86E8"/>
                </a:solidFill>
              </a:rPr>
              <a:t>StructuralMaterials.json</a:t>
            </a:r>
            <a:endParaRPr lang="en-GB" b="1" i="1" dirty="0">
              <a:solidFill>
                <a:srgbClr val="4A86E8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File that contains the definition of the materials and CLs</a:t>
            </a:r>
            <a:endParaRPr lang="en-GB" sz="1200" b="1" i="1" dirty="0">
              <a:solidFill>
                <a:srgbClr val="4A86E8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 err="1">
                <a:solidFill>
                  <a:srgbClr val="4A86E8"/>
                </a:solidFill>
              </a:rPr>
              <a:t>test.mdpa</a:t>
            </a:r>
            <a:endParaRPr lang="en-GB" b="1" i="1" dirty="0">
              <a:solidFill>
                <a:srgbClr val="4A86E8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File containing the mesh, with the elements, conditions, nodes, </a:t>
            </a:r>
            <a:r>
              <a:rPr lang="en-GB" sz="1200" dirty="0" err="1">
                <a:solidFill>
                  <a:srgbClr val="FFFFFF"/>
                </a:solidFill>
              </a:rPr>
              <a:t>submodelparts</a:t>
            </a:r>
            <a:r>
              <a:rPr lang="en-GB" sz="1200" dirty="0">
                <a:solidFill>
                  <a:srgbClr val="FFFFFF"/>
                </a:solidFill>
              </a:rPr>
              <a:t>…</a:t>
            </a:r>
            <a:endParaRPr lang="en-GB" sz="1200" b="1" i="1" dirty="0">
              <a:solidFill>
                <a:srgbClr val="4A86E8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 err="1">
                <a:solidFill>
                  <a:srgbClr val="4A86E8"/>
                </a:solidFill>
              </a:rPr>
              <a:t>test.post.bin</a:t>
            </a:r>
            <a:endParaRPr lang="en-GB" b="1" i="1" dirty="0">
              <a:solidFill>
                <a:srgbClr val="4A86E8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Resulting file which contains the results</a:t>
            </a:r>
          </a:p>
          <a:p>
            <a:pPr>
              <a:buClr>
                <a:schemeClr val="bg1"/>
              </a:buClr>
            </a:pPr>
            <a:endParaRPr lang="en-GB" sz="10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89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5" name="Shape 67"/>
          <p:cNvSpPr txBox="1">
            <a:spLocks/>
          </p:cNvSpPr>
          <p:nvPr/>
        </p:nvSpPr>
        <p:spPr bwMode="auto"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lvl="5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lvl="6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lvl="7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lvl="8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SzPts val="1800"/>
              <a:buFontTx/>
            </a:pPr>
            <a:r>
              <a:rPr lang="en-GB" dirty="0"/>
              <a:t>Example</a:t>
            </a:r>
          </a:p>
        </p:txBody>
      </p:sp>
      <p:sp>
        <p:nvSpPr>
          <p:cNvPr id="6" name="Shape 62">
            <a:extLst>
              <a:ext uri="{FF2B5EF4-FFF2-40B4-BE49-F238E27FC236}">
                <a16:creationId xmlns:a16="http://schemas.microsoft.com/office/drawing/2014/main" id="{EFD78E57-D434-48F0-9217-78E6B7E50B33}"/>
              </a:ext>
            </a:extLst>
          </p:cNvPr>
          <p:cNvSpPr txBox="1">
            <a:spLocks/>
          </p:cNvSpPr>
          <p:nvPr/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E039E-A9E4-4A94-9425-281570289A7A}"/>
              </a:ext>
            </a:extLst>
          </p:cNvPr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  <p:pic>
        <p:nvPicPr>
          <p:cNvPr id="2" name="example">
            <a:hlinkClick r:id="" action="ppaction://media"/>
            <a:extLst>
              <a:ext uri="{FF2B5EF4-FFF2-40B4-BE49-F238E27FC236}">
                <a16:creationId xmlns:a16="http://schemas.microsoft.com/office/drawing/2014/main" id="{F5728159-DB2E-4367-8B31-66A2CF0A4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050" y="1356867"/>
            <a:ext cx="7886408" cy="48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7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30" y="1159520"/>
            <a:ext cx="6161050" cy="17518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5" name="Shape 67"/>
          <p:cNvSpPr txBox="1">
            <a:spLocks/>
          </p:cNvSpPr>
          <p:nvPr/>
        </p:nvSpPr>
        <p:spPr bwMode="auto"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lvl="5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lvl="6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lvl="7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lvl="8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SzPts val="1800"/>
              <a:buFontTx/>
            </a:pPr>
            <a:r>
              <a:rPr lang="en-GB" sz="3200" dirty="0" smtClean="0"/>
              <a:t>Extra: </a:t>
            </a:r>
            <a:r>
              <a:rPr lang="en-GB" sz="3200" dirty="0" err="1" smtClean="0"/>
              <a:t>StructuralMechanics</a:t>
            </a:r>
            <a:r>
              <a:rPr lang="en-GB" sz="3200" dirty="0" smtClean="0"/>
              <a:t> development</a:t>
            </a:r>
            <a:endParaRPr lang="en-GB" sz="3200" dirty="0"/>
          </a:p>
        </p:txBody>
      </p:sp>
      <p:sp>
        <p:nvSpPr>
          <p:cNvPr id="6" name="Shape 62">
            <a:extLst>
              <a:ext uri="{FF2B5EF4-FFF2-40B4-BE49-F238E27FC236}">
                <a16:creationId xmlns:a16="http://schemas.microsoft.com/office/drawing/2014/main" id="{EFD78E57-D434-48F0-9217-78E6B7E50B33}"/>
              </a:ext>
            </a:extLst>
          </p:cNvPr>
          <p:cNvSpPr txBox="1">
            <a:spLocks/>
          </p:cNvSpPr>
          <p:nvPr/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smtClean="0"/>
              <a:t>12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E039E-A9E4-4A94-9425-281570289A7A}"/>
              </a:ext>
            </a:extLst>
          </p:cNvPr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95" y="2763471"/>
            <a:ext cx="1930341" cy="3436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801" y="2909745"/>
            <a:ext cx="2096398" cy="32905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773" y="2909745"/>
            <a:ext cx="2142296" cy="12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4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50" y="3209567"/>
            <a:ext cx="8520600" cy="763500"/>
          </a:xfrm>
        </p:spPr>
        <p:txBody>
          <a:bodyPr/>
          <a:lstStyle/>
          <a:p>
            <a:r>
              <a:rPr lang="en-GB" dirty="0"/>
              <a:t>Thank you very much for your attention!!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5" name="Shape 67"/>
          <p:cNvSpPr txBox="1">
            <a:spLocks/>
          </p:cNvSpPr>
          <p:nvPr/>
        </p:nvSpPr>
        <p:spPr bwMode="auto"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lvl="5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lvl="6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lvl="7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lvl="8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SzPts val="1800"/>
              <a:buFontTx/>
            </a:pPr>
            <a:r>
              <a:rPr lang="en-GB" dirty="0"/>
              <a:t>Feedback</a:t>
            </a:r>
          </a:p>
        </p:txBody>
      </p:sp>
      <p:sp>
        <p:nvSpPr>
          <p:cNvPr id="6" name="Shape 6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/>
              <a:t>Any</a:t>
            </a:r>
            <a:r>
              <a:rPr lang="es-ES" sz="1800" dirty="0"/>
              <a:t> </a:t>
            </a:r>
            <a:r>
              <a:rPr lang="es-ES" sz="1800" dirty="0" err="1"/>
              <a:t>suggestion</a:t>
            </a:r>
            <a:r>
              <a:rPr lang="es-ES" sz="1800" dirty="0"/>
              <a:t> to </a:t>
            </a:r>
            <a:r>
              <a:rPr lang="es-ES" sz="1800" dirty="0" err="1"/>
              <a:t>imporve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interface?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dirty="0"/>
          </a:p>
          <a:p>
            <a:pPr marL="0" lvl="0" indent="0">
              <a:buNone/>
            </a:pPr>
            <a:r>
              <a:rPr lang="es-ES" sz="1800" dirty="0" err="1"/>
              <a:t>Please</a:t>
            </a:r>
            <a:r>
              <a:rPr lang="es-ES" sz="1800" dirty="0"/>
              <a:t> </a:t>
            </a:r>
            <a:r>
              <a:rPr lang="es-ES" sz="1800" dirty="0" err="1"/>
              <a:t>contact</a:t>
            </a:r>
            <a:r>
              <a:rPr lang="es-ES" sz="1800" dirty="0"/>
              <a:t> </a:t>
            </a:r>
            <a:r>
              <a:rPr lang="es-ES" sz="1800" dirty="0" err="1"/>
              <a:t>us</a:t>
            </a:r>
            <a:r>
              <a:rPr lang="es-ES" sz="1800" dirty="0"/>
              <a:t> </a:t>
            </a:r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GitHub </a:t>
            </a:r>
            <a:r>
              <a:rPr lang="es-ES" sz="1800" dirty="0" err="1"/>
              <a:t>community</a:t>
            </a:r>
            <a:r>
              <a:rPr lang="es-ES" sz="1800" dirty="0"/>
              <a:t> (</a:t>
            </a:r>
            <a:r>
              <a:rPr lang="es-ES" sz="1800" dirty="0">
                <a:hlinkClick r:id="rId2"/>
              </a:rPr>
              <a:t>https://github.com/KratosMultiphysics/GiDInterface</a:t>
            </a:r>
            <a:r>
              <a:rPr lang="es-ES" sz="1800" dirty="0"/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		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/>
              <a:t>	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1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Index</a:t>
            </a:r>
            <a:endParaRPr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400" dirty="0"/>
              <a:t>Main overview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400" dirty="0"/>
              <a:t>Analysis available</a:t>
            </a:r>
            <a:endParaRPr sz="2400" dirty="0"/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400" dirty="0"/>
              <a:t>Elements available</a:t>
            </a:r>
            <a:endParaRPr sz="2400" dirty="0"/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400" dirty="0"/>
              <a:t>Conditions available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400" dirty="0"/>
              <a:t>Solution and post-process options</a:t>
            </a:r>
            <a:endParaRPr sz="2400" dirty="0"/>
          </a:p>
          <a:p>
            <a:pPr lv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2400" dirty="0"/>
              <a:t>Feedback</a:t>
            </a:r>
            <a:endParaRPr sz="2400" dirty="0"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dirty="0"/>
              <a:t>Main overview</a:t>
            </a:r>
            <a:br>
              <a:rPr lang="en-GB" dirty="0"/>
            </a:b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/>
              <a:t>First</a:t>
            </a:r>
            <a:r>
              <a:rPr lang="es-ES" sz="1800" dirty="0"/>
              <a:t> </a:t>
            </a:r>
            <a:r>
              <a:rPr lang="es-ES" sz="1800" dirty="0" err="1"/>
              <a:t>we</a:t>
            </a:r>
            <a:r>
              <a:rPr lang="es-ES" sz="1800" dirty="0"/>
              <a:t> </a:t>
            </a:r>
            <a:r>
              <a:rPr lang="es-ES" sz="1800" dirty="0" err="1"/>
              <a:t>chose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Structural</a:t>
            </a:r>
            <a:r>
              <a:rPr lang="es-ES" sz="1800" dirty="0"/>
              <a:t> </a:t>
            </a:r>
            <a:r>
              <a:rPr lang="es-ES" sz="1800" dirty="0" err="1"/>
              <a:t>application</a:t>
            </a:r>
            <a:r>
              <a:rPr lang="es-ES" sz="1800" dirty="0"/>
              <a:t> </a:t>
            </a:r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Gid</a:t>
            </a:r>
            <a:r>
              <a:rPr lang="es-ES" sz="1800" dirty="0"/>
              <a:t> Interface </a:t>
            </a:r>
            <a:r>
              <a:rPr lang="es-ES" sz="1800" dirty="0" err="1"/>
              <a:t>menu</a:t>
            </a:r>
            <a:r>
              <a:rPr lang="es-ES" sz="1800" dirty="0"/>
              <a:t>: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GB"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/>
              <a:t>We go to </a:t>
            </a:r>
            <a:r>
              <a:rPr lang="en-GB" sz="1800" b="1" i="1" dirty="0">
                <a:solidFill>
                  <a:srgbClr val="4A86E8"/>
                </a:solidFill>
              </a:rPr>
              <a:t>Data</a:t>
            </a:r>
            <a:r>
              <a:rPr lang="en-GB" sz="1800" b="1" i="1" dirty="0"/>
              <a:t>     </a:t>
            </a:r>
            <a:r>
              <a:rPr lang="en-GB" sz="1800" b="1" i="1" dirty="0">
                <a:solidFill>
                  <a:srgbClr val="4A86E8"/>
                </a:solidFill>
              </a:rPr>
              <a:t>Problem type    </a:t>
            </a:r>
            <a:r>
              <a:rPr lang="en-GB" sz="1800" b="1" i="1" dirty="0" err="1">
                <a:solidFill>
                  <a:srgbClr val="4A86E8"/>
                </a:solidFill>
              </a:rPr>
              <a:t>kratos</a:t>
            </a:r>
            <a:endParaRPr lang="en-GB" sz="1800" b="1" i="1" dirty="0">
              <a:solidFill>
                <a:srgbClr val="4A86E8"/>
              </a:solidFill>
            </a:endParaRPr>
          </a:p>
          <a:p>
            <a:pPr marL="342900">
              <a:spcBef>
                <a:spcPts val="1600"/>
              </a:spcBef>
              <a:buFont typeface="+mj-lt"/>
              <a:buAutoNum type="arabicPeriod"/>
            </a:pPr>
            <a:r>
              <a:rPr lang="en-GB" sz="1400" dirty="0"/>
              <a:t>We need to install first the problem type of course  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/>
              <a:t>	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hape 62"/>
          <p:cNvSpPr txBox="1">
            <a:spLocks noGrp="1"/>
          </p:cNvSpPr>
          <p:nvPr>
            <p:ph type="sldNum" idx="12"/>
          </p:nvPr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350" y="2225026"/>
            <a:ext cx="4663482" cy="2614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65" y="2225026"/>
            <a:ext cx="3260077" cy="26140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916145" y="5592795"/>
            <a:ext cx="205273" cy="9331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678205" y="5588000"/>
            <a:ext cx="195295" cy="12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86"/>
          <p:cNvSpPr/>
          <p:nvPr/>
        </p:nvSpPr>
        <p:spPr>
          <a:xfrm>
            <a:off x="6807326" y="2090427"/>
            <a:ext cx="1809539" cy="1411376"/>
          </a:xfrm>
          <a:prstGeom prst="roundRect">
            <a:avLst>
              <a:gd name="adj" fmla="val 12298"/>
            </a:avLst>
          </a:prstGeom>
          <a:solidFill>
            <a:srgbClr val="FFD52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dirty="0"/>
              <a:t>Main overview</a:t>
            </a:r>
            <a:br>
              <a:rPr lang="en-GB" dirty="0"/>
            </a:b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/>
              <a:t>The</a:t>
            </a:r>
            <a:r>
              <a:rPr lang="es-ES" sz="1800" dirty="0"/>
              <a:t> interface </a:t>
            </a:r>
            <a:r>
              <a:rPr lang="es-ES" sz="1800" dirty="0" err="1"/>
              <a:t>will</a:t>
            </a:r>
            <a:r>
              <a:rPr lang="es-ES" sz="1800" dirty="0"/>
              <a:t> look </a:t>
            </a:r>
            <a:r>
              <a:rPr lang="es-ES" sz="1800" dirty="0" err="1"/>
              <a:t>something</a:t>
            </a:r>
            <a:r>
              <a:rPr lang="es-ES" sz="1800" dirty="0"/>
              <a:t> similar to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following</a:t>
            </a:r>
            <a:r>
              <a:rPr lang="es-ES" sz="1800" dirty="0"/>
              <a:t>: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/>
              <a:t>	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hape 62"/>
          <p:cNvSpPr txBox="1">
            <a:spLocks noGrp="1"/>
          </p:cNvSpPr>
          <p:nvPr>
            <p:ph type="sldNum" idx="12"/>
          </p:nvPr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4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26" y="2025214"/>
            <a:ext cx="6340150" cy="41750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9350" y="2698750"/>
            <a:ext cx="1898650" cy="3397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149350" y="3038475"/>
            <a:ext cx="1898650" cy="10846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149350" y="3146936"/>
            <a:ext cx="1898650" cy="45986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/>
          <p:cNvSpPr/>
          <p:nvPr/>
        </p:nvSpPr>
        <p:spPr>
          <a:xfrm>
            <a:off x="1149350" y="3606800"/>
            <a:ext cx="1898650" cy="10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149350" y="3711197"/>
            <a:ext cx="1898650" cy="60045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/>
          <p:cNvSpPr/>
          <p:nvPr/>
        </p:nvSpPr>
        <p:spPr>
          <a:xfrm>
            <a:off x="1149251" y="4311650"/>
            <a:ext cx="1898650" cy="45986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1153121" y="4771513"/>
            <a:ext cx="1894780" cy="6736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1153121" y="5445126"/>
            <a:ext cx="1894780" cy="33893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4024340" y="2325110"/>
            <a:ext cx="292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>
                <a:solidFill>
                  <a:srgbClr val="4A86E8"/>
                </a:solidFill>
              </a:rPr>
              <a:t>Select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dimension</a:t>
            </a:r>
            <a:endParaRPr lang="es-ES" b="1" i="1" dirty="0">
              <a:solidFill>
                <a:srgbClr val="4A86E8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17990" y="2929316"/>
            <a:ext cx="292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>
                <a:solidFill>
                  <a:srgbClr val="4A86E8"/>
                </a:solidFill>
              </a:rPr>
              <a:t>Definition</a:t>
            </a:r>
            <a:r>
              <a:rPr lang="es-ES" b="1" i="1" dirty="0">
                <a:solidFill>
                  <a:srgbClr val="4A86E8"/>
                </a:solidFill>
              </a:rPr>
              <a:t> of </a:t>
            </a:r>
            <a:r>
              <a:rPr lang="es-ES" b="1" i="1" dirty="0" err="1">
                <a:solidFill>
                  <a:srgbClr val="4A86E8"/>
                </a:solidFill>
              </a:rPr>
              <a:t>the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elements</a:t>
            </a:r>
            <a:endParaRPr lang="es-ES" b="1" i="1" dirty="0">
              <a:solidFill>
                <a:srgbClr val="4A86E8"/>
              </a:solidFill>
            </a:endParaRPr>
          </a:p>
        </p:txBody>
      </p:sp>
      <p:cxnSp>
        <p:nvCxnSpPr>
          <p:cNvPr id="23" name="Straight Arrow Connector 22"/>
          <p:cNvCxnSpPr>
            <a:stCxn id="9" idx="3"/>
          </p:cNvCxnSpPr>
          <p:nvPr/>
        </p:nvCxnSpPr>
        <p:spPr>
          <a:xfrm>
            <a:off x="3048000" y="2868613"/>
            <a:ext cx="1054100" cy="9903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048000" y="3076603"/>
            <a:ext cx="1054100" cy="9903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24340" y="3246816"/>
            <a:ext cx="292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solidFill>
                  <a:srgbClr val="4A86E8"/>
                </a:solidFill>
              </a:rPr>
              <a:t>Time </a:t>
            </a:r>
            <a:r>
              <a:rPr lang="es-ES" b="1" i="1" dirty="0" err="1">
                <a:solidFill>
                  <a:srgbClr val="4A86E8"/>
                </a:solidFill>
              </a:rPr>
              <a:t>intervals</a:t>
            </a:r>
            <a:endParaRPr lang="es-ES" b="1" i="1" dirty="0">
              <a:solidFill>
                <a:srgbClr val="4A86E8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54350" y="3388948"/>
            <a:ext cx="1054100" cy="9903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30690" y="3494466"/>
            <a:ext cx="292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>
                <a:solidFill>
                  <a:srgbClr val="4A86E8"/>
                </a:solidFill>
              </a:rPr>
              <a:t>Boundary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conditions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definition</a:t>
            </a:r>
            <a:endParaRPr lang="es-ES" b="1" i="1" dirty="0">
              <a:solidFill>
                <a:srgbClr val="4A86E8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051771" y="3609763"/>
            <a:ext cx="1054100" cy="9903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042345" y="4035213"/>
            <a:ext cx="1054100" cy="9903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27515" y="3883361"/>
            <a:ext cx="292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>
                <a:solidFill>
                  <a:srgbClr val="4A86E8"/>
                </a:solidFill>
              </a:rPr>
              <a:t>Loads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definition</a:t>
            </a:r>
            <a:endParaRPr lang="es-ES" b="1" i="1" dirty="0">
              <a:solidFill>
                <a:srgbClr val="4A86E8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042345" y="4568579"/>
            <a:ext cx="1054100" cy="9903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051771" y="5096143"/>
            <a:ext cx="1054100" cy="9903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042345" y="5599808"/>
            <a:ext cx="1054100" cy="9903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030690" y="4401654"/>
            <a:ext cx="292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>
                <a:solidFill>
                  <a:srgbClr val="4A86E8"/>
                </a:solidFill>
              </a:rPr>
              <a:t>Definition</a:t>
            </a:r>
            <a:r>
              <a:rPr lang="es-ES" b="1" i="1" dirty="0">
                <a:solidFill>
                  <a:srgbClr val="4A86E8"/>
                </a:solidFill>
              </a:rPr>
              <a:t> of </a:t>
            </a:r>
            <a:r>
              <a:rPr lang="es-ES" b="1" i="1" dirty="0" err="1">
                <a:solidFill>
                  <a:srgbClr val="4A86E8"/>
                </a:solidFill>
              </a:rPr>
              <a:t>solvers</a:t>
            </a:r>
            <a:r>
              <a:rPr lang="es-ES" b="1" i="1" dirty="0">
                <a:solidFill>
                  <a:srgbClr val="4A86E8"/>
                </a:solidFill>
              </a:rPr>
              <a:t> and </a:t>
            </a:r>
            <a:r>
              <a:rPr lang="es-ES" b="1" i="1" dirty="0" err="1">
                <a:solidFill>
                  <a:srgbClr val="4A86E8"/>
                </a:solidFill>
              </a:rPr>
              <a:t>other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solution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parameters</a:t>
            </a:r>
            <a:endParaRPr lang="es-ES" b="1" i="1" dirty="0">
              <a:solidFill>
                <a:srgbClr val="4A86E8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30690" y="4947205"/>
            <a:ext cx="292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>
                <a:solidFill>
                  <a:srgbClr val="4A86E8"/>
                </a:solidFill>
              </a:rPr>
              <a:t>Definition</a:t>
            </a:r>
            <a:r>
              <a:rPr lang="es-ES" b="1" i="1" dirty="0">
                <a:solidFill>
                  <a:srgbClr val="4A86E8"/>
                </a:solidFill>
              </a:rPr>
              <a:t> of </a:t>
            </a:r>
            <a:r>
              <a:rPr lang="es-ES" b="1" i="1" dirty="0" err="1">
                <a:solidFill>
                  <a:srgbClr val="4A86E8"/>
                </a:solidFill>
              </a:rPr>
              <a:t>the</a:t>
            </a:r>
            <a:r>
              <a:rPr lang="es-ES" b="1" i="1" dirty="0">
                <a:solidFill>
                  <a:srgbClr val="4A86E8"/>
                </a:solidFill>
              </a:rPr>
              <a:t> output </a:t>
            </a:r>
            <a:r>
              <a:rPr lang="es-ES" b="1" i="1" dirty="0" err="1">
                <a:solidFill>
                  <a:srgbClr val="4A86E8"/>
                </a:solidFill>
              </a:rPr>
              <a:t>solution</a:t>
            </a:r>
            <a:endParaRPr lang="es-ES" b="1" i="1" dirty="0">
              <a:solidFill>
                <a:srgbClr val="4A86E8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62440" y="5460702"/>
            <a:ext cx="292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>
                <a:solidFill>
                  <a:srgbClr val="4A86E8"/>
                </a:solidFill>
              </a:rPr>
              <a:t>Definition</a:t>
            </a:r>
            <a:r>
              <a:rPr lang="es-ES" b="1" i="1" dirty="0">
                <a:solidFill>
                  <a:srgbClr val="4A86E8"/>
                </a:solidFill>
              </a:rPr>
              <a:t> of </a:t>
            </a:r>
            <a:r>
              <a:rPr lang="es-ES" b="1" i="1" dirty="0" err="1">
                <a:solidFill>
                  <a:srgbClr val="4A86E8"/>
                </a:solidFill>
              </a:rPr>
              <a:t>materials</a:t>
            </a:r>
            <a:endParaRPr lang="es-ES" b="1" i="1" dirty="0">
              <a:solidFill>
                <a:srgbClr val="4A86E8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988245" y="2489295"/>
            <a:ext cx="2074195" cy="21616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17990" y="2714180"/>
            <a:ext cx="292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err="1">
                <a:solidFill>
                  <a:srgbClr val="4A86E8"/>
                </a:solidFill>
              </a:rPr>
              <a:t>Avalaible</a:t>
            </a:r>
            <a:r>
              <a:rPr lang="es-ES" b="1" i="1" dirty="0">
                <a:solidFill>
                  <a:srgbClr val="4A86E8"/>
                </a:solidFill>
              </a:rPr>
              <a:t> </a:t>
            </a:r>
            <a:r>
              <a:rPr lang="es-ES" b="1" i="1" dirty="0" err="1">
                <a:solidFill>
                  <a:srgbClr val="4A86E8"/>
                </a:solidFill>
              </a:rPr>
              <a:t>analysis</a:t>
            </a:r>
            <a:endParaRPr lang="es-ES" b="1" i="1" dirty="0">
              <a:solidFill>
                <a:srgbClr val="4A86E8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t="15412" b="-15412"/>
          <a:stretch/>
        </p:blipFill>
        <p:spPr>
          <a:xfrm>
            <a:off x="6843458" y="2324436"/>
            <a:ext cx="1741839" cy="1267729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5661122" y="2488109"/>
            <a:ext cx="1139854" cy="1078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682" y="1854350"/>
            <a:ext cx="550826" cy="516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48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dirty="0"/>
              <a:t>Analysis available</a:t>
            </a: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/>
              <a:t>The</a:t>
            </a:r>
            <a:r>
              <a:rPr lang="es-ES" sz="1800" dirty="0"/>
              <a:t> interface </a:t>
            </a:r>
            <a:r>
              <a:rPr lang="es-ES" sz="1800" dirty="0" err="1"/>
              <a:t>offers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following</a:t>
            </a:r>
            <a:r>
              <a:rPr lang="es-ES" sz="1800" dirty="0"/>
              <a:t> </a:t>
            </a:r>
            <a:r>
              <a:rPr lang="es-ES" sz="1800" dirty="0" err="1"/>
              <a:t>analysis</a:t>
            </a:r>
            <a:r>
              <a:rPr lang="es-ES" sz="1800" dirty="0"/>
              <a:t> </a:t>
            </a:r>
            <a:r>
              <a:rPr lang="es-ES" sz="1800" dirty="0" err="1"/>
              <a:t>options</a:t>
            </a:r>
            <a:r>
              <a:rPr lang="es-ES" sz="1800" dirty="0"/>
              <a:t>:</a:t>
            </a:r>
          </a:p>
          <a:p>
            <a:pPr marL="425450" lvl="0" indent="-285750">
              <a:spcBef>
                <a:spcPts val="1600"/>
              </a:spcBef>
              <a:buSzPts val="1400"/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rgbClr val="4A86E8"/>
                </a:solidFill>
              </a:rPr>
              <a:t>Static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This is the most basic analysis, for simple static analysis</a:t>
            </a:r>
          </a:p>
          <a:p>
            <a:pPr marL="425450" lvl="0" indent="-285750">
              <a:spcBef>
                <a:spcPts val="1600"/>
              </a:spcBef>
              <a:buSzPts val="1400"/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rgbClr val="4A86E8"/>
                </a:solidFill>
              </a:rPr>
              <a:t>Quasi-static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Similar to the previous one, but allows consider time evolution loads</a:t>
            </a:r>
          </a:p>
          <a:p>
            <a:pPr marL="425450" lvl="0" indent="-285750">
              <a:spcBef>
                <a:spcPts val="1600"/>
              </a:spcBef>
              <a:buSzPts val="1400"/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rgbClr val="4A86E8"/>
                </a:solidFill>
              </a:rPr>
              <a:t>Dynamic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For pure dynamic problems</a:t>
            </a:r>
          </a:p>
          <a:p>
            <a:pPr marL="425450" lvl="0" indent="-285750">
              <a:spcBef>
                <a:spcPts val="1600"/>
              </a:spcBef>
              <a:buSzPts val="1400"/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rgbClr val="4A86E8"/>
                </a:solidFill>
              </a:rPr>
              <a:t>Eigenvalue</a:t>
            </a: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This analysis aims to compute the eigenvalues of an structure. Right </a:t>
            </a:r>
            <a:r>
              <a:rPr lang="en-US" sz="1000" b="1" dirty="0"/>
              <a:t>now</a:t>
            </a:r>
            <a:r>
              <a:rPr lang="en-US" sz="1000" dirty="0"/>
              <a:t> only supports modal analysis</a:t>
            </a:r>
          </a:p>
          <a:p>
            <a:pPr marL="425450" lvl="0" indent="-285750">
              <a:spcBef>
                <a:spcPts val="1600"/>
              </a:spcBef>
              <a:buSzPts val="1400"/>
              <a:buFont typeface="Arial" panose="020B0604020202020204" pitchFamily="34" charset="0"/>
              <a:buChar char="•"/>
            </a:pPr>
            <a:r>
              <a:rPr lang="en-US" sz="1800" b="1" i="1" dirty="0" err="1" smtClean="0">
                <a:solidFill>
                  <a:srgbClr val="4A86E8"/>
                </a:solidFill>
              </a:rPr>
              <a:t>Formfinding</a:t>
            </a:r>
            <a:r>
              <a:rPr lang="en-US" sz="1800" b="1" i="1" dirty="0" smtClean="0">
                <a:solidFill>
                  <a:srgbClr val="4A86E8"/>
                </a:solidFill>
              </a:rPr>
              <a:t> (developer)</a:t>
            </a:r>
            <a:endParaRPr lang="en-US" sz="1800" b="1" i="1" dirty="0">
              <a:solidFill>
                <a:srgbClr val="4A86E8"/>
              </a:solidFill>
            </a:endParaRPr>
          </a:p>
          <a:p>
            <a:pPr marL="8826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This analysis aims to get the best shape for a pre-stressed membrane for a given load combination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		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/>
              <a:t>	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hape 62"/>
          <p:cNvSpPr txBox="1">
            <a:spLocks noGrp="1"/>
          </p:cNvSpPr>
          <p:nvPr>
            <p:ph type="sldNum" idx="12"/>
          </p:nvPr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5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45" y="1428172"/>
            <a:ext cx="2854661" cy="1873828"/>
          </a:xfrm>
          <a:prstGeom prst="rect">
            <a:avLst/>
          </a:prstGeom>
        </p:spPr>
      </p:pic>
      <p:sp>
        <p:nvSpPr>
          <p:cNvPr id="39" name="Shape 86"/>
          <p:cNvSpPr/>
          <p:nvPr/>
        </p:nvSpPr>
        <p:spPr>
          <a:xfrm>
            <a:off x="5486400" y="3609382"/>
            <a:ext cx="2838365" cy="1411376"/>
          </a:xfrm>
          <a:prstGeom prst="roundRect">
            <a:avLst>
              <a:gd name="adj" fmla="val 12298"/>
            </a:avLst>
          </a:prstGeom>
          <a:solidFill>
            <a:srgbClr val="FFD52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 dirty="0" err="1"/>
              <a:t>Analysis</a:t>
            </a:r>
            <a:r>
              <a:rPr lang="es-ES" sz="1000" dirty="0"/>
              <a:t> can be linear </a:t>
            </a:r>
            <a:r>
              <a:rPr lang="es-ES" sz="1000" dirty="0" err="1"/>
              <a:t>or</a:t>
            </a:r>
            <a:r>
              <a:rPr lang="es-ES" sz="1000" dirty="0"/>
              <a:t> non-linear</a:t>
            </a:r>
            <a:endParaRPr sz="1000" dirty="0"/>
          </a:p>
        </p:txBody>
      </p:sp>
      <p:pic>
        <p:nvPicPr>
          <p:cNvPr id="40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248" y="3373305"/>
            <a:ext cx="550826" cy="51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545" y="3651654"/>
            <a:ext cx="2341761" cy="100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94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dirty="0"/>
              <a:t>Elements available</a:t>
            </a: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/>
              <a:t>The</a:t>
            </a:r>
            <a:r>
              <a:rPr lang="es-ES" sz="1800" dirty="0"/>
              <a:t> interface </a:t>
            </a:r>
            <a:r>
              <a:rPr lang="es-ES" sz="1800" dirty="0" err="1"/>
              <a:t>offers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following</a:t>
            </a:r>
            <a:r>
              <a:rPr lang="es-ES" sz="1800" dirty="0"/>
              <a:t> </a:t>
            </a:r>
            <a:r>
              <a:rPr lang="es-ES" sz="1800" dirty="0" err="1"/>
              <a:t>elements</a:t>
            </a:r>
            <a:r>
              <a:rPr lang="es-ES" sz="1800" dirty="0"/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		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/>
              <a:t>	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hape 62"/>
          <p:cNvSpPr txBox="1">
            <a:spLocks noGrp="1"/>
          </p:cNvSpPr>
          <p:nvPr>
            <p:ph type="sldNum" idx="12"/>
          </p:nvPr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6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  <p:sp>
        <p:nvSpPr>
          <p:cNvPr id="7" name="Shape 90"/>
          <p:cNvSpPr/>
          <p:nvPr/>
        </p:nvSpPr>
        <p:spPr>
          <a:xfrm>
            <a:off x="199729" y="2094601"/>
            <a:ext cx="4083018" cy="3888769"/>
          </a:xfrm>
          <a:prstGeom prst="roundRect">
            <a:avLst>
              <a:gd name="adj" fmla="val 12298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Solid elements: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</a:rPr>
              <a:t>Small displacement element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</a:rPr>
              <a:t>Small displacement element </a:t>
            </a:r>
            <a:r>
              <a:rPr lang="en-GB" sz="1000" dirty="0" err="1">
                <a:solidFill>
                  <a:srgbClr val="FFFFFF"/>
                </a:solidFill>
              </a:rPr>
              <a:t>Bbar</a:t>
            </a:r>
            <a:r>
              <a:rPr lang="en-GB" sz="1000" dirty="0">
                <a:solidFill>
                  <a:srgbClr val="FFFFFF"/>
                </a:solidFill>
              </a:rPr>
              <a:t> (just quad)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</a:rPr>
              <a:t>Total </a:t>
            </a:r>
            <a:r>
              <a:rPr lang="en-GB" sz="1000" dirty="0" err="1">
                <a:solidFill>
                  <a:srgbClr val="FFFFFF"/>
                </a:solidFill>
              </a:rPr>
              <a:t>lagrangian</a:t>
            </a:r>
            <a:r>
              <a:rPr lang="en-GB" sz="1000" dirty="0">
                <a:solidFill>
                  <a:srgbClr val="FFFFFF"/>
                </a:solidFill>
              </a:rPr>
              <a:t> element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</a:rPr>
              <a:t>Updated </a:t>
            </a:r>
            <a:r>
              <a:rPr lang="en-GB" sz="1000" dirty="0" err="1">
                <a:solidFill>
                  <a:srgbClr val="FFFFFF"/>
                </a:solidFill>
              </a:rPr>
              <a:t>lagrangian</a:t>
            </a:r>
            <a:r>
              <a:rPr lang="en-GB" sz="1000" dirty="0">
                <a:solidFill>
                  <a:srgbClr val="FFFFFF"/>
                </a:solidFill>
              </a:rPr>
              <a:t> element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FFFFFF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Slender elements: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Beam small displacement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Beam large displacement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Truss small displacement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Truss large displacement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Pre-stressed cable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Available constitutive-laws: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Linear elastic plain strain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Linear J2 plasticity plain strain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 err="1">
                <a:solidFill>
                  <a:schemeClr val="bg1"/>
                </a:solidFill>
              </a:rPr>
              <a:t>Hyperelastic</a:t>
            </a:r>
            <a:r>
              <a:rPr lang="en-GB" sz="1000" dirty="0">
                <a:solidFill>
                  <a:schemeClr val="bg1"/>
                </a:solidFill>
              </a:rPr>
              <a:t> Neo-</a:t>
            </a:r>
            <a:r>
              <a:rPr lang="en-GB" sz="1000" dirty="0" err="1">
                <a:solidFill>
                  <a:schemeClr val="bg1"/>
                </a:solidFill>
              </a:rPr>
              <a:t>Hookean</a:t>
            </a:r>
            <a:r>
              <a:rPr lang="en-GB" sz="1000" dirty="0">
                <a:solidFill>
                  <a:schemeClr val="bg1"/>
                </a:solidFill>
              </a:rPr>
              <a:t> plain strain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 err="1">
                <a:solidFill>
                  <a:schemeClr val="bg1"/>
                </a:solidFill>
              </a:rPr>
              <a:t>Hyperelastic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Kirchoff</a:t>
            </a:r>
            <a:r>
              <a:rPr lang="en-GB" sz="1000" dirty="0">
                <a:solidFill>
                  <a:schemeClr val="bg1"/>
                </a:solidFill>
              </a:rPr>
              <a:t> Saint-</a:t>
            </a:r>
            <a:r>
              <a:rPr lang="en-GB" sz="1000" dirty="0" err="1">
                <a:solidFill>
                  <a:schemeClr val="bg1"/>
                </a:solidFill>
              </a:rPr>
              <a:t>Venant</a:t>
            </a:r>
            <a:r>
              <a:rPr lang="en-GB" sz="1000" dirty="0">
                <a:solidFill>
                  <a:schemeClr val="bg1"/>
                </a:solidFill>
              </a:rPr>
              <a:t> plain strain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9" name="Shape 90"/>
          <p:cNvSpPr/>
          <p:nvPr/>
        </p:nvSpPr>
        <p:spPr>
          <a:xfrm>
            <a:off x="4432042" y="2094601"/>
            <a:ext cx="4083018" cy="3888769"/>
          </a:xfrm>
          <a:prstGeom prst="roundRect">
            <a:avLst>
              <a:gd name="adj" fmla="val 12298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Solid elements: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</a:rPr>
              <a:t>Small displacement element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</a:rPr>
              <a:t>Small displacement element </a:t>
            </a:r>
            <a:r>
              <a:rPr lang="en-GB" sz="1000" dirty="0" err="1">
                <a:solidFill>
                  <a:srgbClr val="FFFFFF"/>
                </a:solidFill>
              </a:rPr>
              <a:t>Bbar</a:t>
            </a:r>
            <a:r>
              <a:rPr lang="en-GB" sz="1000" dirty="0">
                <a:solidFill>
                  <a:srgbClr val="FFFFFF"/>
                </a:solidFill>
              </a:rPr>
              <a:t> (just </a:t>
            </a:r>
            <a:r>
              <a:rPr lang="en-GB" sz="1000" dirty="0" err="1">
                <a:solidFill>
                  <a:srgbClr val="FFFFFF"/>
                </a:solidFill>
              </a:rPr>
              <a:t>hexa</a:t>
            </a:r>
            <a:r>
              <a:rPr lang="en-GB" sz="1000" dirty="0">
                <a:solidFill>
                  <a:srgbClr val="FFFFFF"/>
                </a:solidFill>
              </a:rPr>
              <a:t>)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</a:rPr>
              <a:t>Total </a:t>
            </a:r>
            <a:r>
              <a:rPr lang="en-GB" sz="1000" dirty="0" err="1">
                <a:solidFill>
                  <a:srgbClr val="FFFFFF"/>
                </a:solidFill>
              </a:rPr>
              <a:t>lagrangian</a:t>
            </a:r>
            <a:r>
              <a:rPr lang="en-GB" sz="1000" dirty="0">
                <a:solidFill>
                  <a:srgbClr val="FFFFFF"/>
                </a:solidFill>
              </a:rPr>
              <a:t> element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FFFFFF"/>
                </a:solidFill>
              </a:rPr>
              <a:t>Updated </a:t>
            </a:r>
            <a:r>
              <a:rPr lang="en-GB" sz="1000" dirty="0" err="1">
                <a:solidFill>
                  <a:srgbClr val="FFFFFF"/>
                </a:solidFill>
              </a:rPr>
              <a:t>lagrangian</a:t>
            </a:r>
            <a:r>
              <a:rPr lang="en-GB" sz="1000" dirty="0">
                <a:solidFill>
                  <a:srgbClr val="FFFFFF"/>
                </a:solidFill>
              </a:rPr>
              <a:t> element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FFFFFF"/>
              </a:solidFill>
            </a:endParaRPr>
          </a:p>
          <a:p>
            <a:pPr marL="285750" lvl="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Slender elements: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Beam small displacement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Beam large displacement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Truss small displacement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Truss large displacement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Pre-stressed cable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Pre-</a:t>
            </a:r>
            <a:r>
              <a:rPr lang="en-GB" sz="1000" dirty="0" err="1">
                <a:solidFill>
                  <a:schemeClr val="bg1"/>
                </a:solidFill>
              </a:rPr>
              <a:t>stresed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smtClean="0">
                <a:solidFill>
                  <a:schemeClr val="bg1"/>
                </a:solidFill>
              </a:rPr>
              <a:t>membrane (developer)</a:t>
            </a:r>
            <a:endParaRPr lang="en-GB" sz="1000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Co-rotational thin shell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Co-</a:t>
            </a:r>
            <a:r>
              <a:rPr lang="en-GB" sz="1000" dirty="0" err="1">
                <a:solidFill>
                  <a:schemeClr val="bg1"/>
                </a:solidFill>
              </a:rPr>
              <a:t>rtotational</a:t>
            </a:r>
            <a:r>
              <a:rPr lang="en-GB" sz="1000" dirty="0">
                <a:solidFill>
                  <a:schemeClr val="bg1"/>
                </a:solidFill>
              </a:rPr>
              <a:t> thick shell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Available constitutive-laws: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Linear elastic 3D/plain stress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Linear J2 plasticity 3D/plain stress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 err="1">
                <a:solidFill>
                  <a:schemeClr val="bg1"/>
                </a:solidFill>
              </a:rPr>
              <a:t>Hyperelastic</a:t>
            </a:r>
            <a:r>
              <a:rPr lang="en-GB" sz="1000" dirty="0">
                <a:solidFill>
                  <a:schemeClr val="bg1"/>
                </a:solidFill>
              </a:rPr>
              <a:t> Neo-</a:t>
            </a:r>
            <a:r>
              <a:rPr lang="en-GB" sz="1000" dirty="0" err="1">
                <a:solidFill>
                  <a:schemeClr val="bg1"/>
                </a:solidFill>
              </a:rPr>
              <a:t>Hookean</a:t>
            </a:r>
            <a:r>
              <a:rPr lang="en-GB" sz="1000" dirty="0">
                <a:solidFill>
                  <a:schemeClr val="bg1"/>
                </a:solidFill>
              </a:rPr>
              <a:t> 3D/plain </a:t>
            </a:r>
            <a:r>
              <a:rPr lang="en-GB" sz="1000" dirty="0" err="1">
                <a:solidFill>
                  <a:schemeClr val="bg1"/>
                </a:solidFill>
              </a:rPr>
              <a:t>stres</a:t>
            </a:r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000" dirty="0" err="1">
                <a:solidFill>
                  <a:schemeClr val="bg1"/>
                </a:solidFill>
              </a:rPr>
              <a:t>Hyperelastic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Kirchoff</a:t>
            </a:r>
            <a:r>
              <a:rPr lang="en-GB" sz="1000" dirty="0">
                <a:solidFill>
                  <a:schemeClr val="bg1"/>
                </a:solidFill>
              </a:rPr>
              <a:t> Saint-</a:t>
            </a:r>
            <a:r>
              <a:rPr lang="en-GB" sz="1000" dirty="0" err="1">
                <a:solidFill>
                  <a:schemeClr val="bg1"/>
                </a:solidFill>
              </a:rPr>
              <a:t>Venant</a:t>
            </a:r>
            <a:r>
              <a:rPr lang="en-GB" sz="1000" dirty="0">
                <a:solidFill>
                  <a:schemeClr val="bg1"/>
                </a:solidFill>
              </a:rPr>
              <a:t> 3D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6894"/>
          <a:stretch/>
        </p:blipFill>
        <p:spPr>
          <a:xfrm>
            <a:off x="3491500" y="1986138"/>
            <a:ext cx="850930" cy="859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858" y="1989614"/>
            <a:ext cx="850930" cy="8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3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dirty="0"/>
              <a:t>Conditions available</a:t>
            </a: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/>
              <a:t>The</a:t>
            </a:r>
            <a:r>
              <a:rPr lang="es-ES" sz="1800" dirty="0"/>
              <a:t> interface </a:t>
            </a:r>
            <a:r>
              <a:rPr lang="es-ES" sz="1800" dirty="0" err="1"/>
              <a:t>offers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following</a:t>
            </a:r>
            <a:r>
              <a:rPr lang="es-ES" sz="1800" dirty="0"/>
              <a:t> </a:t>
            </a:r>
            <a:r>
              <a:rPr lang="es-ES" sz="1800" dirty="0" err="1"/>
              <a:t>boundary</a:t>
            </a:r>
            <a:r>
              <a:rPr lang="es-ES" sz="1800" dirty="0"/>
              <a:t> </a:t>
            </a:r>
            <a:r>
              <a:rPr lang="es-ES" sz="1800" dirty="0" err="1"/>
              <a:t>conditions</a:t>
            </a:r>
            <a:r>
              <a:rPr lang="es-ES" sz="1800" dirty="0"/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		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/>
              <a:t>	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hape 62"/>
          <p:cNvSpPr txBox="1">
            <a:spLocks noGrp="1"/>
          </p:cNvSpPr>
          <p:nvPr>
            <p:ph type="sldNum" idx="12"/>
          </p:nvPr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7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  <p:sp>
        <p:nvSpPr>
          <p:cNvPr id="7" name="Shape 90"/>
          <p:cNvSpPr/>
          <p:nvPr/>
        </p:nvSpPr>
        <p:spPr>
          <a:xfrm>
            <a:off x="199729" y="2094601"/>
            <a:ext cx="4083018" cy="4105693"/>
          </a:xfrm>
          <a:prstGeom prst="roundRect">
            <a:avLst>
              <a:gd name="adj" fmla="val 12298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Solid elements: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Displacements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Velocities (dynamic)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Accelerations (dynamic</a:t>
            </a:r>
            <a:r>
              <a:rPr lang="en-GB" sz="1200" dirty="0" smtClean="0">
                <a:solidFill>
                  <a:srgbClr val="FFFFFF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FFFFFF"/>
                </a:solidFill>
              </a:rPr>
              <a:t>Contact (developer)</a:t>
            </a:r>
            <a:endParaRPr lang="en-GB" sz="1200" dirty="0">
              <a:solidFill>
                <a:srgbClr val="FFFFFF"/>
              </a:solidFill>
            </a:endParaRP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FFFFFF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Slender elements: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Displacements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Velocities (dynamic)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Accelerations (dynamic</a:t>
            </a:r>
            <a:r>
              <a:rPr lang="en-GB" sz="1200" dirty="0" smtClean="0">
                <a:solidFill>
                  <a:srgbClr val="FFFFFF"/>
                </a:solidFill>
              </a:rPr>
              <a:t>)</a:t>
            </a:r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Contact </a:t>
            </a:r>
            <a:r>
              <a:rPr lang="en-GB" sz="1200" dirty="0" smtClean="0">
                <a:solidFill>
                  <a:srgbClr val="FFFFFF"/>
                </a:solidFill>
              </a:rPr>
              <a:t>(shells/developer</a:t>
            </a:r>
            <a:r>
              <a:rPr lang="en-GB" sz="1200" dirty="0">
                <a:solidFill>
                  <a:srgbClr val="FFFFFF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Rotation (shell/beam elements)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Angular velocities (shell/beam elements  in dynamic)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Angular accelerations (shell/beam elements  in dynamic)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Hinges (beams/truss elements)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lvl="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BC can be set by functions </a:t>
            </a:r>
            <a:endParaRPr lang="en-GB" sz="10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GB" sz="10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473" y="2094601"/>
            <a:ext cx="3598012" cy="387631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210560" y="5603875"/>
            <a:ext cx="1472140" cy="1460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75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dirty="0"/>
              <a:t>Conditions available</a:t>
            </a: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/>
              <a:t>The</a:t>
            </a:r>
            <a:r>
              <a:rPr lang="es-ES" sz="1800" dirty="0"/>
              <a:t> interface </a:t>
            </a:r>
            <a:r>
              <a:rPr lang="es-ES" sz="1800" dirty="0" err="1"/>
              <a:t>offers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following</a:t>
            </a:r>
            <a:r>
              <a:rPr lang="es-ES" sz="1800" dirty="0"/>
              <a:t> load </a:t>
            </a:r>
            <a:r>
              <a:rPr lang="es-ES" sz="1800" dirty="0" err="1"/>
              <a:t>conditions</a:t>
            </a:r>
            <a:r>
              <a:rPr lang="es-ES" sz="1800" dirty="0"/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		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/>
              <a:t>	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hape 62"/>
          <p:cNvSpPr txBox="1">
            <a:spLocks noGrp="1"/>
          </p:cNvSpPr>
          <p:nvPr>
            <p:ph type="sldNum" idx="12"/>
          </p:nvPr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8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  <p:sp>
        <p:nvSpPr>
          <p:cNvPr id="7" name="Shape 90"/>
          <p:cNvSpPr/>
          <p:nvPr/>
        </p:nvSpPr>
        <p:spPr>
          <a:xfrm>
            <a:off x="199729" y="2094601"/>
            <a:ext cx="4083018" cy="3888769"/>
          </a:xfrm>
          <a:prstGeom prst="roundRect">
            <a:avLst>
              <a:gd name="adj" fmla="val 12298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2D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Self weight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Load on points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Load on lines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Pressure on lines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FFFFFF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3D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Self weight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Load on points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Moment on points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Load on surfaces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Pressure on surfaces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FFFF"/>
              </a:solidFill>
            </a:endParaRPr>
          </a:p>
          <a:p>
            <a:pPr marL="285750" lvl="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b="1" i="1" dirty="0">
                <a:solidFill>
                  <a:srgbClr val="4A86E8"/>
                </a:solidFill>
              </a:rPr>
              <a:t>Load conditions can be se by functions </a:t>
            </a:r>
            <a:endParaRPr lang="en-GB" sz="10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GB" sz="1000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0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33850" y="5000625"/>
            <a:ext cx="553623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608" y="2459438"/>
            <a:ext cx="3627830" cy="27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n-GB" dirty="0"/>
              <a:t>Solution/post-process options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/>
              <a:t>We</a:t>
            </a:r>
            <a:r>
              <a:rPr lang="es-ES" sz="1800" dirty="0"/>
              <a:t> can configure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following</a:t>
            </a:r>
            <a:r>
              <a:rPr lang="es-ES" sz="1800" dirty="0"/>
              <a:t> </a:t>
            </a:r>
            <a:r>
              <a:rPr lang="es-ES" sz="1800" dirty="0" err="1"/>
              <a:t>parameters</a:t>
            </a:r>
            <a:r>
              <a:rPr lang="es-ES" sz="1800" dirty="0"/>
              <a:t> </a:t>
            </a:r>
            <a:r>
              <a:rPr lang="es-ES" sz="1800" dirty="0" err="1"/>
              <a:t>for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solution</a:t>
            </a:r>
            <a:r>
              <a:rPr lang="es-ES" sz="1800" dirty="0"/>
              <a:t>:		</a:t>
            </a:r>
            <a:endParaRPr sz="1800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 dirty="0"/>
              <a:t>	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hape 62"/>
          <p:cNvSpPr txBox="1">
            <a:spLocks noGrp="1"/>
          </p:cNvSpPr>
          <p:nvPr>
            <p:ph type="sldNum" idx="12"/>
          </p:nvPr>
        </p:nvSpPr>
        <p:spPr>
          <a:xfrm>
            <a:off x="311700" y="6091833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9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86050" y="6200294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Kratos Workshop - 2018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2144765"/>
            <a:ext cx="4780825" cy="3465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814" y="4253732"/>
            <a:ext cx="1895357" cy="14003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631" y="2565103"/>
            <a:ext cx="2121668" cy="97596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014913" y="3190875"/>
            <a:ext cx="386115" cy="952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99632" y="5445676"/>
            <a:ext cx="2529182" cy="21674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1028" y="3722342"/>
            <a:ext cx="1329578" cy="480912"/>
          </a:xfrm>
          <a:prstGeom prst="rect">
            <a:avLst/>
          </a:prstGeom>
        </p:spPr>
      </p:pic>
      <p:cxnSp>
        <p:nvCxnSpPr>
          <p:cNvPr id="31" name="Elbow Connector 30"/>
          <p:cNvCxnSpPr>
            <a:endCxn id="14" idx="1"/>
          </p:cNvCxnSpPr>
          <p:nvPr/>
        </p:nvCxnSpPr>
        <p:spPr>
          <a:xfrm flipV="1">
            <a:off x="3419475" y="3962798"/>
            <a:ext cx="1981553" cy="618727"/>
          </a:xfrm>
          <a:prstGeom prst="bentConnector3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61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seño predeterminado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Diseño predeterminado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Diseño predeterminado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Diseño predeterminado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Diseño predeterminado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Diseño predeterminado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Diseño predeterminado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Diseño predeterminado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Diseño predeterminado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</TotalTime>
  <Words>649</Words>
  <Application>Microsoft Office PowerPoint</Application>
  <PresentationFormat>On-screen Show (4:3)</PresentationFormat>
  <Paragraphs>200</Paragraphs>
  <Slides>14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Courier New</vt:lpstr>
      <vt:lpstr>Wingdings</vt:lpstr>
      <vt:lpstr>Diseño predeterminado</vt:lpstr>
      <vt:lpstr>PowerPoint Presentation</vt:lpstr>
      <vt:lpstr>Index</vt:lpstr>
      <vt:lpstr>Main overview </vt:lpstr>
      <vt:lpstr>Main overview </vt:lpstr>
      <vt:lpstr>Analysis available</vt:lpstr>
      <vt:lpstr>Elements available</vt:lpstr>
      <vt:lpstr>Conditions available</vt:lpstr>
      <vt:lpstr>Conditions available</vt:lpstr>
      <vt:lpstr>Solution/post-process options</vt:lpstr>
      <vt:lpstr>Solution/post-process options</vt:lpstr>
      <vt:lpstr>Solution/post-process options</vt:lpstr>
      <vt:lpstr>PowerPoint Presentation</vt:lpstr>
      <vt:lpstr>PowerPoint Presentation</vt:lpstr>
      <vt:lpstr>Thank you very much for your attention!!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Kratos Install Party</dc:title>
  <dc:creator>carlos roig pina</dc:creator>
  <cp:lastModifiedBy>loumalou</cp:lastModifiedBy>
  <cp:revision>61</cp:revision>
  <dcterms:modified xsi:type="dcterms:W3CDTF">2018-06-08T19:26:25Z</dcterms:modified>
</cp:coreProperties>
</file>